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648" r:id="rId1"/>
  </p:sldMasterIdLst>
  <p:notesMasterIdLst>
    <p:notesMasterId r:id="rId7"/>
  </p:notesMasterIdLst>
  <p:sldIdLst>
    <p:sldId id="256" r:id="rId2"/>
    <p:sldId id="303" r:id="rId3"/>
    <p:sldId id="304" r:id="rId4"/>
    <p:sldId id="305" r:id="rId5"/>
    <p:sldId id="291" r:id="rId6"/>
  </p:sldIdLst>
  <p:sldSz cx="9144000" cy="6858000" type="screen4x3"/>
  <p:notesSz cx="7315200" cy="96012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681C"/>
    <a:srgbClr val="EE7012"/>
    <a:srgbClr val="3397C6"/>
    <a:srgbClr val="339762"/>
    <a:srgbClr val="0099CC"/>
    <a:srgbClr val="FFCC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 autoAdjust="0"/>
    <p:restoredTop sz="94692" autoAdjust="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07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145281" y="1"/>
            <a:ext cx="3169920" cy="480060"/>
          </a:xfrm>
          <a:prstGeom prst="rect">
            <a:avLst/>
          </a:prstGeom>
        </p:spPr>
        <p:txBody>
          <a:bodyPr vert="horz" lIns="99048" tIns="49524" rIns="99048" bIns="49524" rtlCol="1"/>
          <a:lstStyle>
            <a:lvl1pPr algn="r">
              <a:defRPr sz="13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694" y="1"/>
            <a:ext cx="3169920" cy="480060"/>
          </a:xfrm>
          <a:prstGeom prst="rect">
            <a:avLst/>
          </a:prstGeom>
        </p:spPr>
        <p:txBody>
          <a:bodyPr vert="horz" lIns="99048" tIns="49524" rIns="99048" bIns="49524" rtlCol="1"/>
          <a:lstStyle>
            <a:lvl1pPr algn="l">
              <a:defRPr sz="1300"/>
            </a:lvl1pPr>
          </a:lstStyle>
          <a:p>
            <a:fld id="{C2227EF1-9F06-47AF-9CCB-A6D8BA034E12}" type="datetimeFigureOut">
              <a:rPr lang="fa-IR" smtClean="0"/>
              <a:pPr/>
              <a:t>15/06/1445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9048" tIns="49524" rIns="99048" bIns="49524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145281" y="9119474"/>
            <a:ext cx="3169920" cy="480060"/>
          </a:xfrm>
          <a:prstGeom prst="rect">
            <a:avLst/>
          </a:prstGeom>
        </p:spPr>
        <p:txBody>
          <a:bodyPr vert="horz" lIns="99048" tIns="49524" rIns="99048" bIns="49524" rtlCol="1" anchor="b"/>
          <a:lstStyle>
            <a:lvl1pPr algn="r">
              <a:defRPr sz="13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694" y="9119474"/>
            <a:ext cx="3169920" cy="480060"/>
          </a:xfrm>
          <a:prstGeom prst="rect">
            <a:avLst/>
          </a:prstGeom>
        </p:spPr>
        <p:txBody>
          <a:bodyPr vert="horz" lIns="99048" tIns="49524" rIns="99048" bIns="49524" rtlCol="1" anchor="b"/>
          <a:lstStyle>
            <a:lvl1pPr algn="l">
              <a:defRPr sz="1300"/>
            </a:lvl1pPr>
          </a:lstStyle>
          <a:p>
            <a:fld id="{F56CA783-0C91-4D49-847B-32A9FB206E03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90829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B Mitra" pitchFamily="2" charset="-78"/>
              </a:defRPr>
            </a:lvl1pPr>
          </a:lstStyle>
          <a:p>
            <a:r>
              <a:rPr lang="fa-IR"/>
              <a:t>24 مهر 1391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B Mitra" pitchFamily="2" charset="-78"/>
              </a:defRPr>
            </a:lvl1pPr>
          </a:lstStyle>
          <a:p>
            <a:r>
              <a:rPr lang="fa-IR"/>
              <a:t>نخستين كنفرانس ملي انجمن انرژي ايران</a:t>
            </a:r>
            <a:endParaRPr lang="fa-I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B Mitra" pitchFamily="2" charset="-78"/>
              </a:defRPr>
            </a:lvl1pPr>
          </a:lstStyle>
          <a:p>
            <a:fld id="{B3903248-C3D8-4E58-B08F-0E798A240B7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/>
              <a:t>24 مهر 1391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بیست و هفتمین کنفرانس بین المللی برق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/>
              <a:t>24 مهر 1391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بیست و هفتمین کنفرانس بین المللی برق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357958"/>
            <a:ext cx="9144000" cy="500042"/>
          </a:xfrm>
          <a:prstGeom prst="rect">
            <a:avLst/>
          </a:prstGeom>
          <a:solidFill>
            <a:srgbClr val="3397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cs typeface="B Mitra" pitchFamily="2" charset="-78"/>
              </a:defRPr>
            </a:lvl1pPr>
          </a:lstStyle>
          <a:p>
            <a:r>
              <a:rPr lang="fa-IR" dirty="0"/>
              <a:t>11 آبان 1392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  <a:cs typeface="B Mitra" pitchFamily="2" charset="-78"/>
              </a:defRPr>
            </a:lvl1pPr>
          </a:lstStyle>
          <a:p>
            <a:r>
              <a:rPr lang="fa-IR" dirty="0"/>
              <a:t>بیست و هشتمین كنفرانس بین المللي برق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cs typeface="B Mitra" pitchFamily="2" charset="-78"/>
              </a:defRPr>
            </a:lvl1pPr>
          </a:lstStyle>
          <a:p>
            <a:fld id="{B3903248-C3D8-4E58-B08F-0E798A240B7E}" type="slidenum">
              <a:rPr lang="fa-IR" smtClean="0"/>
              <a:pPr/>
              <a:t>‹#›</a:t>
            </a:fld>
            <a:endParaRPr lang="fa-IR" dirty="0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/>
              <a:t>24 مهر 1391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بیست و هفتمین کنفرانس بین المللی برق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/>
              <a:t>24 مهر 1391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بیست و هفتمین کنفرانس بین المللی برق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/>
              <a:t>24 مهر 1391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بیست و هفتمین کنفرانس بین المللی برق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/>
              <a:t>24 مهر 1391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بیست و هفتمین کنفرانس بین المللی برق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/>
              <a:t>24 مهر 1391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بیست و هفتمین کنفرانس بین المللی برق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/>
              <a:t>24 مهر 1391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بیست و هفتمین کنفرانس بین المللی برق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/>
              <a:t>24 مهر 1391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بیست و هفتمین کنفرانس بین المللی برق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a-IR"/>
              <a:t>24 مهر 1391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a-IR"/>
              <a:t>بیست و هفتمین کنفرانس بین المللی برق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03248-C3D8-4E58-B08F-0E798A240B7E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/>
  </p:transition>
  <p:hf hdr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2977" y="2753941"/>
            <a:ext cx="7772400" cy="1350117"/>
          </a:xfrm>
        </p:spPr>
        <p:txBody>
          <a:bodyPr>
            <a:noAutofit/>
          </a:bodyPr>
          <a:lstStyle/>
          <a:p>
            <a:r>
              <a:rPr lang="fa-IR" sz="4800" dirty="0">
                <a:cs typeface="B Mitra" pitchFamily="2" charset="-78"/>
              </a:rPr>
              <a:t>دستورالعمل تهيه اسلايد</a:t>
            </a:r>
            <a:r>
              <a:rPr lang="en-US" sz="4800" dirty="0">
                <a:cs typeface="B Mitra" pitchFamily="2" charset="-78"/>
              </a:rPr>
              <a:t/>
            </a:r>
            <a:br>
              <a:rPr lang="en-US" sz="4800" dirty="0">
                <a:cs typeface="B Mitra" pitchFamily="2" charset="-78"/>
              </a:rPr>
            </a:br>
            <a:r>
              <a:rPr lang="en-US" sz="4800" dirty="0">
                <a:cs typeface="B Mitra" pitchFamily="2" charset="-78"/>
              </a:rPr>
              <a:t>Slide Preparation Guide for Oral Presentation</a:t>
            </a:r>
            <a:endParaRPr lang="fa-IR" sz="4800" dirty="0">
              <a:cs typeface="B Mitra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0969" y="4869160"/>
            <a:ext cx="7916416" cy="1571636"/>
          </a:xfrm>
        </p:spPr>
        <p:txBody>
          <a:bodyPr>
            <a:normAutofit/>
          </a:bodyPr>
          <a:lstStyle/>
          <a:p>
            <a:r>
              <a:rPr lang="fa-IR" dirty="0" smtClean="0">
                <a:cs typeface="B Lotus" pitchFamily="2" charset="-78"/>
              </a:rPr>
              <a:t>یازدهمین </a:t>
            </a:r>
            <a:r>
              <a:rPr lang="fa-IR" dirty="0" smtClean="0">
                <a:cs typeface="B Lotus" pitchFamily="2" charset="-78"/>
              </a:rPr>
              <a:t>کنفرانس </a:t>
            </a:r>
            <a:r>
              <a:rPr lang="fa-IR" dirty="0">
                <a:cs typeface="B Lotus" pitchFamily="2" charset="-78"/>
              </a:rPr>
              <a:t>منطقه ای سیرد، </a:t>
            </a:r>
            <a:r>
              <a:rPr lang="fa-IR" dirty="0" smtClean="0">
                <a:cs typeface="B Lotus" pitchFamily="2" charset="-78"/>
              </a:rPr>
              <a:t>27-26 دی </a:t>
            </a:r>
            <a:r>
              <a:rPr lang="fa-IR" dirty="0">
                <a:cs typeface="B Lotus" pitchFamily="2" charset="-78"/>
              </a:rPr>
              <a:t>ماه </a:t>
            </a:r>
            <a:r>
              <a:rPr lang="fa-IR" dirty="0" smtClean="0">
                <a:cs typeface="B Lotus" pitchFamily="2" charset="-78"/>
              </a:rPr>
              <a:t>1402</a:t>
            </a:r>
            <a:endParaRPr lang="en-US" dirty="0">
              <a:cs typeface="B Lotus" pitchFamily="2" charset="-78"/>
            </a:endParaRPr>
          </a:p>
          <a:p>
            <a:r>
              <a:rPr lang="en-US" sz="2800" dirty="0" smtClean="0">
                <a:cs typeface="B Lotus" pitchFamily="2" charset="-78"/>
              </a:rPr>
              <a:t>11</a:t>
            </a:r>
            <a:r>
              <a:rPr lang="en-US" sz="2800" baseline="30000" dirty="0" smtClean="0">
                <a:cs typeface="B Lotus" pitchFamily="2" charset="-78"/>
              </a:rPr>
              <a:t>th</a:t>
            </a:r>
            <a:r>
              <a:rPr lang="en-US" sz="2800" dirty="0" smtClean="0">
                <a:cs typeface="B Lotus" pitchFamily="2" charset="-78"/>
              </a:rPr>
              <a:t> </a:t>
            </a:r>
            <a:r>
              <a:rPr lang="en-US" sz="2800" dirty="0">
                <a:cs typeface="B Lotus" pitchFamily="2" charset="-78"/>
              </a:rPr>
              <a:t>Regional Conference on Electricity Distribution, </a:t>
            </a:r>
            <a:r>
              <a:rPr lang="en-US" sz="2800" dirty="0" smtClean="0">
                <a:cs typeface="B Lotus" pitchFamily="2" charset="-78"/>
              </a:rPr>
              <a:t>16 -17 Jan 2024 </a:t>
            </a:r>
            <a:endParaRPr lang="fa-IR" sz="2800" dirty="0">
              <a:cs typeface="B Lotus" pitchFamily="2" charset="-78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1047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630238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200650" algn="l"/>
                <a:tab pos="5943600" algn="r"/>
              </a:tabLst>
            </a:pPr>
            <a:r>
              <a:rPr kumimoji="0" lang="fa-IR" sz="900" b="0" i="0" u="none" strike="noStrike" cap="none" normalizeH="0" baseline="0">
                <a:ln>
                  <a:noFill/>
                </a:ln>
                <a:solidFill>
                  <a:srgbClr val="80808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fa-I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174031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61BE3A06-8526-47DA-9769-6FD016E119C5}"/>
              </a:ext>
            </a:extLst>
          </p:cNvPr>
          <p:cNvSpPr txBox="1">
            <a:spLocks/>
          </p:cNvSpPr>
          <p:nvPr/>
        </p:nvSpPr>
        <p:spPr>
          <a:xfrm>
            <a:off x="539552" y="116632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dirty="0" err="1">
                <a:cs typeface="B Lotus" pitchFamily="2" charset="-78"/>
              </a:rPr>
              <a:t>فايل</a:t>
            </a:r>
            <a:r>
              <a:rPr lang="fa-IR" dirty="0">
                <a:cs typeface="B Lotus" pitchFamily="2" charset="-78"/>
              </a:rPr>
              <a:t> </a:t>
            </a:r>
            <a:r>
              <a:rPr lang="fa-IR" dirty="0" err="1">
                <a:cs typeface="B Lotus" pitchFamily="2" charset="-78"/>
              </a:rPr>
              <a:t>اسلايد</a:t>
            </a:r>
            <a:r>
              <a:rPr lang="fa-IR" dirty="0">
                <a:cs typeface="B Lotus" pitchFamily="2" charset="-78"/>
              </a:rPr>
              <a:t> </a:t>
            </a:r>
            <a:r>
              <a:rPr lang="en-US" dirty="0">
                <a:cs typeface="B Lotus" pitchFamily="2" charset="-78"/>
              </a:rPr>
              <a:t>Slide file </a:t>
            </a:r>
            <a:endParaRPr lang="fa-IR" dirty="0">
              <a:cs typeface="B Lotus" pitchFamily="2" charset="-78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3757E72-8971-4858-8A1E-E55CF4E64FB7}"/>
              </a:ext>
            </a:extLst>
          </p:cNvPr>
          <p:cNvSpPr txBox="1">
            <a:spLocks/>
          </p:cNvSpPr>
          <p:nvPr/>
        </p:nvSpPr>
        <p:spPr>
          <a:xfrm>
            <a:off x="4493101" y="1259632"/>
            <a:ext cx="4485184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a-IR" dirty="0">
                <a:cs typeface="B Lotus" pitchFamily="2" charset="-78"/>
              </a:rPr>
              <a:t>فایل ارایه باید دوزبانه فارسی و انگلیسی باشد.</a:t>
            </a:r>
          </a:p>
          <a:p>
            <a:r>
              <a:rPr lang="fa-IR" dirty="0" err="1">
                <a:cs typeface="B Lotus" pitchFamily="2" charset="-78"/>
              </a:rPr>
              <a:t>فايل</a:t>
            </a:r>
            <a:r>
              <a:rPr lang="fa-IR" dirty="0">
                <a:cs typeface="B Lotus" pitchFamily="2" charset="-78"/>
              </a:rPr>
              <a:t> با استفاده از نرم افزار </a:t>
            </a:r>
            <a:r>
              <a:rPr lang="en-US" dirty="0">
                <a:cs typeface="B Lotus" pitchFamily="2" charset="-78"/>
              </a:rPr>
              <a:t>PowerPoint</a:t>
            </a:r>
            <a:r>
              <a:rPr lang="fa-IR" dirty="0">
                <a:cs typeface="B Lotus" pitchFamily="2" charset="-78"/>
              </a:rPr>
              <a:t> </a:t>
            </a:r>
            <a:r>
              <a:rPr lang="fa-IR" dirty="0" err="1">
                <a:cs typeface="B Lotus" pitchFamily="2" charset="-78"/>
              </a:rPr>
              <a:t>تهيه</a:t>
            </a:r>
            <a:r>
              <a:rPr lang="fa-IR" dirty="0">
                <a:cs typeface="B Lotus" pitchFamily="2" charset="-78"/>
              </a:rPr>
              <a:t> شود.</a:t>
            </a:r>
          </a:p>
          <a:p>
            <a:r>
              <a:rPr lang="fa-IR" dirty="0" err="1">
                <a:cs typeface="B Lotus" pitchFamily="2" charset="-78"/>
              </a:rPr>
              <a:t>فايل</a:t>
            </a:r>
            <a:r>
              <a:rPr lang="fa-IR" dirty="0">
                <a:cs typeface="B Lotus" pitchFamily="2" charset="-78"/>
              </a:rPr>
              <a:t> با کد مقاله </a:t>
            </a:r>
            <a:r>
              <a:rPr lang="fa-IR" dirty="0" err="1">
                <a:cs typeface="B Lotus" pitchFamily="2" charset="-78"/>
              </a:rPr>
              <a:t>نامگذاري</a:t>
            </a:r>
            <a:r>
              <a:rPr lang="fa-IR" dirty="0">
                <a:cs typeface="B Lotus" pitchFamily="2" charset="-78"/>
              </a:rPr>
              <a:t> شود.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F32AE2E-16C2-466A-9995-77932A834421}"/>
              </a:ext>
            </a:extLst>
          </p:cNvPr>
          <p:cNvSpPr txBox="1">
            <a:spLocks/>
          </p:cNvSpPr>
          <p:nvPr/>
        </p:nvSpPr>
        <p:spPr>
          <a:xfrm>
            <a:off x="164554" y="988769"/>
            <a:ext cx="4485184" cy="4525963"/>
          </a:xfrm>
          <a:prstGeom prst="rect">
            <a:avLst/>
          </a:prstGeom>
        </p:spPr>
        <p:txBody>
          <a:bodyPr vert="horz" lIns="91440" tIns="45720" rIns="91440" bIns="45720" rtlCol="1">
            <a:normAutofit fontScale="92500"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dirty="0">
                <a:cs typeface="B Lotus" pitchFamily="2" charset="-78"/>
              </a:rPr>
              <a:t>The presentation file should be prepared as bilingual Persian-English.</a:t>
            </a:r>
          </a:p>
          <a:p>
            <a:pPr algn="l" rtl="0"/>
            <a:r>
              <a:rPr lang="en-US" dirty="0">
                <a:cs typeface="B Lotus" pitchFamily="2" charset="-78"/>
              </a:rPr>
              <a:t>The file should be prepared using Microsoft PowerPoint.</a:t>
            </a:r>
          </a:p>
          <a:p>
            <a:pPr algn="l" rtl="0"/>
            <a:r>
              <a:rPr lang="en-US" dirty="0">
                <a:cs typeface="B Lotus" pitchFamily="2" charset="-78"/>
              </a:rPr>
              <a:t>The file should be named as the same code as the relevant paper.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1A273F1-CCA7-4379-9274-74915CC4F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9552" y="6294501"/>
            <a:ext cx="177484" cy="374859"/>
          </a:xfrm>
        </p:spPr>
        <p:txBody>
          <a:bodyPr/>
          <a:lstStyle/>
          <a:p>
            <a:r>
              <a:rPr lang="fa-IR" b="1" dirty="0">
                <a:solidFill>
                  <a:srgbClr val="F0681C"/>
                </a:solidFill>
              </a:rPr>
              <a:t>2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4" y="5413709"/>
            <a:ext cx="9144000" cy="147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470615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1A273F1-CCA7-4379-9274-74915CC4F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9552" y="6294501"/>
            <a:ext cx="177484" cy="374859"/>
          </a:xfrm>
        </p:spPr>
        <p:txBody>
          <a:bodyPr/>
          <a:lstStyle/>
          <a:p>
            <a:r>
              <a:rPr lang="fa-IR" b="1" dirty="0">
                <a:solidFill>
                  <a:srgbClr val="F0681C"/>
                </a:solidFill>
              </a:rPr>
              <a:t>3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B35E7E1D-97ED-4FD0-8901-3254ACB3B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27984" y="6344611"/>
            <a:ext cx="1728192" cy="274638"/>
          </a:xfrm>
        </p:spPr>
        <p:txBody>
          <a:bodyPr/>
          <a:lstStyle/>
          <a:p>
            <a:pPr algn="r"/>
            <a:r>
              <a:rPr lang="fa-IR" b="0" dirty="0">
                <a:solidFill>
                  <a:schemeClr val="bg1">
                    <a:lumMod val="95000"/>
                  </a:schemeClr>
                </a:solidFill>
                <a:cs typeface="B Nazanin" panose="00000400000000000000" pitchFamily="2" charset="-78"/>
              </a:rPr>
              <a:t>دهمین کنفرانس منطقه ای </a:t>
            </a:r>
            <a:r>
              <a:rPr lang="fa-IR" b="0" dirty="0" err="1">
                <a:solidFill>
                  <a:schemeClr val="bg1">
                    <a:lumMod val="95000"/>
                  </a:schemeClr>
                </a:solidFill>
                <a:cs typeface="B Nazanin" panose="00000400000000000000" pitchFamily="2" charset="-78"/>
              </a:rPr>
              <a:t>سیرد</a:t>
            </a:r>
            <a:endParaRPr lang="fa-IR" b="0" dirty="0">
              <a:solidFill>
                <a:schemeClr val="bg1">
                  <a:lumMod val="95000"/>
                </a:schemeClr>
              </a:solidFill>
              <a:cs typeface="B Nazanin" panose="00000400000000000000" pitchFamily="2" charset="-78"/>
            </a:endParaRPr>
          </a:p>
          <a:p>
            <a:pPr algn="r"/>
            <a:r>
              <a:rPr lang="fa-IR" b="0" dirty="0">
                <a:solidFill>
                  <a:schemeClr val="bg1">
                    <a:lumMod val="95000"/>
                  </a:schemeClr>
                </a:solidFill>
                <a:cs typeface="B Nazanin" panose="00000400000000000000" pitchFamily="2" charset="-78"/>
              </a:rPr>
              <a:t> 25-26 بهمن 1401 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DC09D85-D715-43B0-AFF4-E27A8EA70AEA}"/>
              </a:ext>
            </a:extLst>
          </p:cNvPr>
          <p:cNvSpPr txBox="1">
            <a:spLocks/>
          </p:cNvSpPr>
          <p:nvPr/>
        </p:nvSpPr>
        <p:spPr>
          <a:xfrm>
            <a:off x="539552" y="105756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dirty="0" err="1">
                <a:cs typeface="B Lotus" pitchFamily="2" charset="-78"/>
              </a:rPr>
              <a:t>فايل</a:t>
            </a:r>
            <a:r>
              <a:rPr lang="fa-IR" dirty="0">
                <a:cs typeface="B Lotus" pitchFamily="2" charset="-78"/>
              </a:rPr>
              <a:t> </a:t>
            </a:r>
            <a:r>
              <a:rPr lang="fa-IR" dirty="0" err="1">
                <a:cs typeface="B Lotus" pitchFamily="2" charset="-78"/>
              </a:rPr>
              <a:t>اسلايد</a:t>
            </a:r>
            <a:r>
              <a:rPr lang="fa-IR" dirty="0">
                <a:cs typeface="B Lotus" pitchFamily="2" charset="-78"/>
              </a:rPr>
              <a:t> </a:t>
            </a:r>
            <a:r>
              <a:rPr lang="en-US" dirty="0">
                <a:cs typeface="B Lotus" pitchFamily="2" charset="-78"/>
              </a:rPr>
              <a:t>Slide file </a:t>
            </a:r>
            <a:endParaRPr lang="fa-IR" dirty="0">
              <a:cs typeface="B Lotus" pitchFamily="2" charset="-78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1DA49E7-42D3-4A6C-8FE7-F66151C7F344}"/>
              </a:ext>
            </a:extLst>
          </p:cNvPr>
          <p:cNvSpPr txBox="1">
            <a:spLocks/>
          </p:cNvSpPr>
          <p:nvPr/>
        </p:nvSpPr>
        <p:spPr>
          <a:xfrm>
            <a:off x="4863158" y="894239"/>
            <a:ext cx="4173338" cy="518457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a-IR" sz="2400" dirty="0">
                <a:cs typeface="B Lotus" pitchFamily="2" charset="-78"/>
              </a:rPr>
              <a:t>شماره و عنوان مقاله در </a:t>
            </a:r>
            <a:r>
              <a:rPr lang="fa-IR" sz="2400" dirty="0" err="1">
                <a:cs typeface="B Lotus" pitchFamily="2" charset="-78"/>
              </a:rPr>
              <a:t>اسلايد</a:t>
            </a:r>
            <a:r>
              <a:rPr lang="fa-IR" sz="2400" dirty="0">
                <a:cs typeface="B Lotus" pitchFamily="2" charset="-78"/>
              </a:rPr>
              <a:t> صفحه اول</a:t>
            </a:r>
          </a:p>
          <a:p>
            <a:r>
              <a:rPr lang="fa-IR" sz="2400" dirty="0">
                <a:cs typeface="B Lotus" pitchFamily="2" charset="-78"/>
              </a:rPr>
              <a:t>متن: </a:t>
            </a:r>
            <a:r>
              <a:rPr lang="fa-IR" sz="2400" dirty="0" err="1">
                <a:cs typeface="B Lotus" pitchFamily="2" charset="-78"/>
              </a:rPr>
              <a:t>خوانا</a:t>
            </a:r>
            <a:r>
              <a:rPr lang="fa-IR" sz="2400" dirty="0">
                <a:cs typeface="B Lotus" pitchFamily="2" charset="-78"/>
              </a:rPr>
              <a:t> و اندازه </a:t>
            </a:r>
            <a:r>
              <a:rPr lang="fa-IR" sz="2400" dirty="0" err="1">
                <a:cs typeface="B Lotus" pitchFamily="2" charset="-78"/>
              </a:rPr>
              <a:t>فونت</a:t>
            </a:r>
            <a:r>
              <a:rPr lang="fa-IR" sz="2400" dirty="0">
                <a:cs typeface="B Lotus" pitchFamily="2" charset="-78"/>
              </a:rPr>
              <a:t> </a:t>
            </a:r>
            <a:r>
              <a:rPr lang="fa-IR" sz="2400" dirty="0" err="1">
                <a:cs typeface="B Lotus" pitchFamily="2" charset="-78"/>
              </a:rPr>
              <a:t>بين</a:t>
            </a:r>
            <a:r>
              <a:rPr lang="fa-IR" sz="2400" dirty="0">
                <a:cs typeface="B Lotus" pitchFamily="2" charset="-78"/>
              </a:rPr>
              <a:t> 24 تا 36</a:t>
            </a:r>
          </a:p>
          <a:p>
            <a:r>
              <a:rPr lang="fa-IR" sz="2400" dirty="0" err="1">
                <a:cs typeface="B Lotus" pitchFamily="2" charset="-78"/>
              </a:rPr>
              <a:t>شكل</a:t>
            </a:r>
            <a:r>
              <a:rPr lang="fa-IR" sz="200" dirty="0">
                <a:cs typeface="B Lotus" pitchFamily="2" charset="-78"/>
              </a:rPr>
              <a:t> </a:t>
            </a:r>
            <a:r>
              <a:rPr lang="fa-IR" sz="2400" dirty="0">
                <a:cs typeface="B Lotus" pitchFamily="2" charset="-78"/>
              </a:rPr>
              <a:t>ها و نمودارها: واضح و در ابعاد مناسب</a:t>
            </a:r>
          </a:p>
          <a:p>
            <a:r>
              <a:rPr lang="fa-IR" sz="2400" dirty="0">
                <a:cs typeface="B Lotus" pitchFamily="2" charset="-78"/>
              </a:rPr>
              <a:t>جداول: مرتب و </a:t>
            </a:r>
            <a:r>
              <a:rPr lang="fa-IR" sz="2400" dirty="0" err="1">
                <a:cs typeface="B Lotus" pitchFamily="2" charset="-78"/>
              </a:rPr>
              <a:t>داراي</a:t>
            </a:r>
            <a:r>
              <a:rPr lang="fa-IR" sz="2400" dirty="0">
                <a:cs typeface="B Lotus" pitchFamily="2" charset="-78"/>
              </a:rPr>
              <a:t> سر ستون و </a:t>
            </a:r>
            <a:r>
              <a:rPr lang="fa-IR" sz="2400" dirty="0" err="1">
                <a:cs typeface="B Lotus" pitchFamily="2" charset="-78"/>
              </a:rPr>
              <a:t>فونت</a:t>
            </a:r>
            <a:r>
              <a:rPr lang="fa-IR" sz="2400" dirty="0">
                <a:cs typeface="B Lotus" pitchFamily="2" charset="-78"/>
              </a:rPr>
              <a:t> </a:t>
            </a:r>
            <a:r>
              <a:rPr lang="fa-IR" sz="2400" dirty="0" err="1">
                <a:cs typeface="B Lotus" pitchFamily="2" charset="-78"/>
              </a:rPr>
              <a:t>خوانا</a:t>
            </a:r>
            <a:endParaRPr lang="fa-IR" sz="2400" dirty="0">
              <a:cs typeface="B Lotus" pitchFamily="2" charset="-78"/>
            </a:endParaRPr>
          </a:p>
          <a:p>
            <a:r>
              <a:rPr lang="fa-IR" sz="2400" dirty="0">
                <a:cs typeface="B Lotus" pitchFamily="2" charset="-78"/>
              </a:rPr>
              <a:t>پس</a:t>
            </a:r>
            <a:r>
              <a:rPr lang="fa-IR" sz="200" dirty="0">
                <a:cs typeface="B Lotus" pitchFamily="2" charset="-78"/>
              </a:rPr>
              <a:t> </a:t>
            </a:r>
            <a:r>
              <a:rPr lang="fa-IR" sz="2400" dirty="0" err="1">
                <a:cs typeface="B Lotus" pitchFamily="2" charset="-78"/>
              </a:rPr>
              <a:t>زمينه</a:t>
            </a:r>
            <a:r>
              <a:rPr lang="fa-IR" sz="2400" dirty="0">
                <a:cs typeface="B Lotus" pitchFamily="2" charset="-78"/>
              </a:rPr>
              <a:t>: </a:t>
            </a:r>
            <a:r>
              <a:rPr lang="fa-IR" sz="2400" dirty="0" err="1">
                <a:cs typeface="B Lotus" pitchFamily="2" charset="-78"/>
              </a:rPr>
              <a:t>ترجيحاً</a:t>
            </a:r>
            <a:r>
              <a:rPr lang="fa-IR" sz="2400" dirty="0">
                <a:cs typeface="B Lotus" pitchFamily="2" charset="-78"/>
              </a:rPr>
              <a:t> روشن</a:t>
            </a:r>
          </a:p>
          <a:p>
            <a:r>
              <a:rPr lang="fa-IR" sz="2400" dirty="0">
                <a:cs typeface="B Lotus" pitchFamily="2" charset="-78"/>
              </a:rPr>
              <a:t>مدت زمان ارائه: </a:t>
            </a:r>
            <a:r>
              <a:rPr lang="fa-IR" sz="2400" dirty="0" err="1">
                <a:cs typeface="B Lotus" pitchFamily="2" charset="-78"/>
              </a:rPr>
              <a:t>حداكثر</a:t>
            </a:r>
            <a:r>
              <a:rPr lang="fa-IR" sz="2400" dirty="0">
                <a:cs typeface="B Lotus" pitchFamily="2" charset="-78"/>
              </a:rPr>
              <a:t> 18 </a:t>
            </a:r>
            <a:r>
              <a:rPr lang="fa-IR" sz="2400" dirty="0" err="1">
                <a:cs typeface="B Lotus" pitchFamily="2" charset="-78"/>
              </a:rPr>
              <a:t>دقيقه</a:t>
            </a:r>
            <a:endParaRPr lang="fa-IR" sz="2400" dirty="0">
              <a:cs typeface="B Lotus" pitchFamily="2" charset="-78"/>
            </a:endParaRPr>
          </a:p>
          <a:p>
            <a:r>
              <a:rPr lang="fa-IR" sz="2400" dirty="0">
                <a:cs typeface="B Lotus" pitchFamily="2" charset="-78"/>
              </a:rPr>
              <a:t>مدت زمان پرسش و پاسخ: 2 </a:t>
            </a:r>
            <a:r>
              <a:rPr lang="fa-IR" sz="2400" dirty="0" err="1">
                <a:cs typeface="B Lotus" pitchFamily="2" charset="-78"/>
              </a:rPr>
              <a:t>دقيقه</a:t>
            </a:r>
            <a:endParaRPr lang="fa-IR" sz="2400" dirty="0">
              <a:cs typeface="B Lotus" pitchFamily="2" charset="-78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CF09B14A-3E8F-4A11-821A-BAFA0D36C3F2}"/>
              </a:ext>
            </a:extLst>
          </p:cNvPr>
          <p:cNvSpPr txBox="1">
            <a:spLocks/>
          </p:cNvSpPr>
          <p:nvPr/>
        </p:nvSpPr>
        <p:spPr>
          <a:xfrm>
            <a:off x="107504" y="888783"/>
            <a:ext cx="4755654" cy="5184576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sz="2400" dirty="0">
                <a:cs typeface="B Lotus" pitchFamily="2" charset="-78"/>
              </a:rPr>
              <a:t>Number and title of the paper on page 1</a:t>
            </a:r>
          </a:p>
          <a:p>
            <a:pPr algn="l" rtl="0"/>
            <a:r>
              <a:rPr lang="en-US" sz="2400" dirty="0">
                <a:cs typeface="B Lotus" pitchFamily="2" charset="-78"/>
              </a:rPr>
              <a:t>Text size: 24 to 36</a:t>
            </a:r>
          </a:p>
          <a:p>
            <a:pPr algn="l" rtl="0"/>
            <a:r>
              <a:rPr lang="en-US" sz="2400" dirty="0">
                <a:cs typeface="B Lotus" pitchFamily="2" charset="-78"/>
              </a:rPr>
              <a:t>Figures and graphs: clear and in suitable size</a:t>
            </a:r>
          </a:p>
          <a:p>
            <a:pPr algn="l" rtl="0"/>
            <a:r>
              <a:rPr lang="en-US" sz="2400" dirty="0">
                <a:cs typeface="B Lotus" pitchFamily="2" charset="-78"/>
              </a:rPr>
              <a:t>Tables: clear and in suitable size</a:t>
            </a:r>
          </a:p>
          <a:p>
            <a:pPr algn="l" rtl="0"/>
            <a:r>
              <a:rPr lang="en-US" sz="2400" dirty="0">
                <a:cs typeface="B Lotus" pitchFamily="2" charset="-78"/>
              </a:rPr>
              <a:t>Background: bright colors</a:t>
            </a:r>
          </a:p>
          <a:p>
            <a:pPr algn="l" rtl="0"/>
            <a:r>
              <a:rPr lang="en-US" sz="2400" dirty="0">
                <a:cs typeface="B Lotus" pitchFamily="2" charset="-78"/>
              </a:rPr>
              <a:t>Presentation time: up to 18 minutes</a:t>
            </a:r>
          </a:p>
          <a:p>
            <a:pPr algn="l" rtl="0"/>
            <a:r>
              <a:rPr lang="en-US" sz="2400" dirty="0">
                <a:cs typeface="B Lotus" pitchFamily="2" charset="-78"/>
              </a:rPr>
              <a:t>Q&amp;A: 2 </a:t>
            </a:r>
            <a:r>
              <a:rPr lang="en-US" sz="2400" dirty="0" err="1">
                <a:cs typeface="B Lotus" pitchFamily="2" charset="-78"/>
              </a:rPr>
              <a:t>minitues</a:t>
            </a:r>
            <a:r>
              <a:rPr lang="en-US" sz="2400" dirty="0">
                <a:cs typeface="B Lotus" pitchFamily="2" charset="-78"/>
              </a:rPr>
              <a:t> </a:t>
            </a:r>
            <a:endParaRPr lang="fa-IR" sz="2400" dirty="0">
              <a:cs typeface="B Lotus" pitchFamily="2" charset="-78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" y="5384711"/>
            <a:ext cx="9144000" cy="147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765264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  <p:bldP spid="1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1A273F1-CCA7-4379-9274-74915CC4F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9552" y="6294501"/>
            <a:ext cx="177484" cy="374859"/>
          </a:xfrm>
        </p:spPr>
        <p:txBody>
          <a:bodyPr/>
          <a:lstStyle/>
          <a:p>
            <a:r>
              <a:rPr lang="fa-IR" b="1" dirty="0">
                <a:solidFill>
                  <a:srgbClr val="F0681C"/>
                </a:solidFill>
              </a:rPr>
              <a:t>3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B35E7E1D-97ED-4FD0-8901-3254ACB3B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27984" y="6344611"/>
            <a:ext cx="1728192" cy="274638"/>
          </a:xfrm>
        </p:spPr>
        <p:txBody>
          <a:bodyPr/>
          <a:lstStyle/>
          <a:p>
            <a:pPr algn="r"/>
            <a:r>
              <a:rPr lang="fa-IR" b="0" dirty="0">
                <a:solidFill>
                  <a:schemeClr val="bg1">
                    <a:lumMod val="95000"/>
                  </a:schemeClr>
                </a:solidFill>
                <a:cs typeface="B Nazanin" panose="00000400000000000000" pitchFamily="2" charset="-78"/>
              </a:rPr>
              <a:t>دهمین کنفرانس منطقه ای </a:t>
            </a:r>
            <a:r>
              <a:rPr lang="fa-IR" b="0" dirty="0" err="1">
                <a:solidFill>
                  <a:schemeClr val="bg1">
                    <a:lumMod val="95000"/>
                  </a:schemeClr>
                </a:solidFill>
                <a:cs typeface="B Nazanin" panose="00000400000000000000" pitchFamily="2" charset="-78"/>
              </a:rPr>
              <a:t>سیرد</a:t>
            </a:r>
            <a:endParaRPr lang="fa-IR" b="0" dirty="0">
              <a:solidFill>
                <a:schemeClr val="bg1">
                  <a:lumMod val="95000"/>
                </a:schemeClr>
              </a:solidFill>
              <a:cs typeface="B Nazanin" panose="00000400000000000000" pitchFamily="2" charset="-78"/>
            </a:endParaRPr>
          </a:p>
          <a:p>
            <a:pPr algn="r"/>
            <a:r>
              <a:rPr lang="fa-IR" b="0" dirty="0">
                <a:solidFill>
                  <a:schemeClr val="bg1">
                    <a:lumMod val="95000"/>
                  </a:schemeClr>
                </a:solidFill>
                <a:cs typeface="B Nazanin" panose="00000400000000000000" pitchFamily="2" charset="-78"/>
              </a:rPr>
              <a:t> 25-26 بهمن 1401 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3D3CC171-8EFB-417C-A860-BB8DBC7017BB}"/>
              </a:ext>
            </a:extLst>
          </p:cNvPr>
          <p:cNvSpPr txBox="1">
            <a:spLocks/>
          </p:cNvSpPr>
          <p:nvPr/>
        </p:nvSpPr>
        <p:spPr>
          <a:xfrm>
            <a:off x="457200" y="237436"/>
            <a:ext cx="8229600" cy="1143000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dirty="0" err="1">
                <a:cs typeface="B Lotus" pitchFamily="2" charset="-78"/>
              </a:rPr>
              <a:t>اسلايد</a:t>
            </a:r>
            <a:r>
              <a:rPr lang="fa-IR" dirty="0">
                <a:cs typeface="B Lotus" pitchFamily="2" charset="-78"/>
              </a:rPr>
              <a:t> شامل چه </a:t>
            </a:r>
            <a:r>
              <a:rPr lang="fa-IR" dirty="0" err="1">
                <a:cs typeface="B Lotus" pitchFamily="2" charset="-78"/>
              </a:rPr>
              <a:t>مواردي</a:t>
            </a:r>
            <a:r>
              <a:rPr lang="fa-IR" dirty="0">
                <a:cs typeface="B Lotus" pitchFamily="2" charset="-78"/>
              </a:rPr>
              <a:t> نباشد</a:t>
            </a:r>
            <a:r>
              <a:rPr lang="en-US" dirty="0">
                <a:cs typeface="B Lotus" pitchFamily="2" charset="-78"/>
              </a:rPr>
              <a:t/>
            </a:r>
            <a:br>
              <a:rPr lang="en-US" dirty="0">
                <a:cs typeface="B Lotus" pitchFamily="2" charset="-78"/>
              </a:rPr>
            </a:br>
            <a:r>
              <a:rPr lang="en-US" dirty="0">
                <a:cs typeface="B Lotus" pitchFamily="2" charset="-78"/>
              </a:rPr>
              <a:t>   What shouldn’t be included in slides</a:t>
            </a:r>
            <a:endParaRPr lang="fa-IR" dirty="0">
              <a:cs typeface="B Lotus" pitchFamily="2" charset="-78"/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E53B5D54-112A-4FE4-BAAF-8E2328866AEC}"/>
              </a:ext>
            </a:extLst>
          </p:cNvPr>
          <p:cNvSpPr txBox="1">
            <a:spLocks/>
          </p:cNvSpPr>
          <p:nvPr/>
        </p:nvSpPr>
        <p:spPr>
          <a:xfrm>
            <a:off x="4802832" y="1450985"/>
            <a:ext cx="4341168" cy="475252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a-IR" sz="2800" dirty="0">
                <a:cs typeface="B Lotus" pitchFamily="2" charset="-78"/>
              </a:rPr>
              <a:t>هر گونه </a:t>
            </a:r>
            <a:r>
              <a:rPr lang="fa-IR" sz="2800" dirty="0" err="1">
                <a:cs typeface="B Lotus" pitchFamily="2" charset="-78"/>
              </a:rPr>
              <a:t>تبليغ</a:t>
            </a:r>
            <a:r>
              <a:rPr lang="fa-IR" sz="2800" dirty="0">
                <a:cs typeface="B Lotus" pitchFamily="2" charset="-78"/>
              </a:rPr>
              <a:t> </a:t>
            </a:r>
            <a:r>
              <a:rPr lang="fa-IR" sz="2800" dirty="0" err="1">
                <a:cs typeface="B Lotus" pitchFamily="2" charset="-78"/>
              </a:rPr>
              <a:t>يا</a:t>
            </a:r>
            <a:r>
              <a:rPr lang="fa-IR" sz="2800" dirty="0">
                <a:cs typeface="B Lotus" pitchFamily="2" charset="-78"/>
              </a:rPr>
              <a:t> </a:t>
            </a:r>
            <a:r>
              <a:rPr lang="fa-IR" sz="2800" dirty="0" err="1">
                <a:cs typeface="B Lotus" pitchFamily="2" charset="-78"/>
              </a:rPr>
              <a:t>آگهي</a:t>
            </a:r>
            <a:r>
              <a:rPr lang="fa-IR" sz="2800" dirty="0">
                <a:cs typeface="B Lotus" pitchFamily="2" charset="-78"/>
              </a:rPr>
              <a:t> به نفع </a:t>
            </a:r>
            <a:r>
              <a:rPr lang="fa-IR" sz="2800" dirty="0" err="1">
                <a:cs typeface="B Lotus" pitchFamily="2" charset="-78"/>
              </a:rPr>
              <a:t>شركت</a:t>
            </a:r>
            <a:r>
              <a:rPr lang="fa-IR" sz="2800" dirty="0">
                <a:cs typeface="B Lotus" pitchFamily="2" charset="-78"/>
              </a:rPr>
              <a:t> ها و سازمان ها به صورت متن </a:t>
            </a:r>
            <a:r>
              <a:rPr lang="fa-IR" sz="2800" dirty="0" err="1">
                <a:cs typeface="B Lotus" pitchFamily="2" charset="-78"/>
              </a:rPr>
              <a:t>يا</a:t>
            </a:r>
            <a:r>
              <a:rPr lang="fa-IR" sz="2800" dirty="0">
                <a:cs typeface="B Lotus" pitchFamily="2" charset="-78"/>
              </a:rPr>
              <a:t> </a:t>
            </a:r>
            <a:r>
              <a:rPr lang="fa-IR" sz="2800" dirty="0" err="1">
                <a:cs typeface="B Lotus" pitchFamily="2" charset="-78"/>
              </a:rPr>
              <a:t>عكس</a:t>
            </a:r>
            <a:endParaRPr lang="fa-IR" sz="2800" dirty="0">
              <a:cs typeface="B Lotus" pitchFamily="2" charset="-78"/>
            </a:endParaRPr>
          </a:p>
          <a:p>
            <a:r>
              <a:rPr lang="fa-IR" sz="2800" dirty="0" err="1">
                <a:cs typeface="B Lotus" pitchFamily="2" charset="-78"/>
              </a:rPr>
              <a:t>تشكر</a:t>
            </a:r>
            <a:r>
              <a:rPr lang="fa-IR" sz="2800" dirty="0">
                <a:cs typeface="B Lotus" pitchFamily="2" charset="-78"/>
              </a:rPr>
              <a:t> و </a:t>
            </a:r>
            <a:r>
              <a:rPr lang="fa-IR" sz="2800" dirty="0" err="1">
                <a:cs typeface="B Lotus" pitchFamily="2" charset="-78"/>
              </a:rPr>
              <a:t>قدرداني</a:t>
            </a:r>
            <a:r>
              <a:rPr lang="fa-IR" sz="2800" dirty="0">
                <a:cs typeface="B Lotus" pitchFamily="2" charset="-78"/>
              </a:rPr>
              <a:t> از افراد، </a:t>
            </a:r>
            <a:r>
              <a:rPr lang="fa-IR" sz="2800" dirty="0" err="1">
                <a:cs typeface="B Lotus" pitchFamily="2" charset="-78"/>
              </a:rPr>
              <a:t>شركت</a:t>
            </a:r>
            <a:r>
              <a:rPr lang="fa-IR" sz="2800" dirty="0">
                <a:cs typeface="B Lotus" pitchFamily="2" charset="-78"/>
              </a:rPr>
              <a:t> ها، و سازمان ها</a:t>
            </a:r>
          </a:p>
          <a:p>
            <a:r>
              <a:rPr lang="fa-IR" sz="2800" dirty="0">
                <a:cs typeface="B Lotus" pitchFamily="2" charset="-78"/>
              </a:rPr>
              <a:t>هر مطلب </a:t>
            </a:r>
            <a:r>
              <a:rPr lang="fa-IR" sz="2800" dirty="0" err="1">
                <a:cs typeface="B Lotus" pitchFamily="2" charset="-78"/>
              </a:rPr>
              <a:t>غير</a:t>
            </a:r>
            <a:r>
              <a:rPr lang="fa-IR" sz="2800" dirty="0">
                <a:cs typeface="B Lotus" pitchFamily="2" charset="-78"/>
              </a:rPr>
              <a:t> مرتبط با مقاله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1B9CE258-F8BD-4633-A522-10DAD14A974D}"/>
              </a:ext>
            </a:extLst>
          </p:cNvPr>
          <p:cNvSpPr txBox="1">
            <a:spLocks/>
          </p:cNvSpPr>
          <p:nvPr/>
        </p:nvSpPr>
        <p:spPr>
          <a:xfrm>
            <a:off x="230832" y="1471424"/>
            <a:ext cx="4341168" cy="475252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sz="2800" dirty="0">
                <a:cs typeface="B Lotus" pitchFamily="2" charset="-78"/>
              </a:rPr>
              <a:t>Any promotional commercial material as text or picture</a:t>
            </a:r>
          </a:p>
          <a:p>
            <a:pPr algn="l" rtl="0"/>
            <a:r>
              <a:rPr lang="en-US" sz="2800" dirty="0">
                <a:cs typeface="B Lotus" pitchFamily="2" charset="-78"/>
              </a:rPr>
              <a:t>Any acknowledgement for people and organizations</a:t>
            </a:r>
          </a:p>
          <a:p>
            <a:pPr algn="l" rtl="0"/>
            <a:r>
              <a:rPr lang="en-US" sz="2800" dirty="0">
                <a:cs typeface="B Lotus" pitchFamily="2" charset="-78"/>
              </a:rPr>
              <a:t>Any other irrelevant subject </a:t>
            </a:r>
            <a:endParaRPr lang="fa-IR" sz="2800" dirty="0">
              <a:cs typeface="B Lotus" pitchFamily="2" charset="-78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74594"/>
            <a:ext cx="9144000" cy="147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087794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681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b="1" dirty="0">
                <a:solidFill>
                  <a:schemeClr val="bg1"/>
                </a:solidFill>
                <a:cs typeface="B Lotus" pitchFamily="2" charset="-78"/>
              </a:rPr>
              <a:t>پرسش و پاسخ</a:t>
            </a:r>
            <a:br>
              <a:rPr lang="fa-IR" b="1" dirty="0">
                <a:solidFill>
                  <a:schemeClr val="bg1"/>
                </a:solidFill>
                <a:cs typeface="B Lotus" pitchFamily="2" charset="-78"/>
              </a:rPr>
            </a:br>
            <a:r>
              <a:rPr lang="en-US" b="1" dirty="0">
                <a:solidFill>
                  <a:schemeClr val="bg1"/>
                </a:solidFill>
                <a:cs typeface="B Lotus" pitchFamily="2" charset="-78"/>
              </a:rPr>
              <a:t> Q&amp;A </a:t>
            </a:r>
            <a:endParaRPr lang="fa-IR" b="1" dirty="0">
              <a:solidFill>
                <a:schemeClr val="bg1"/>
              </a:solidFill>
              <a:cs typeface="B Lotus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b="1" dirty="0">
                <a:solidFill>
                  <a:schemeClr val="bg1">
                    <a:lumMod val="85000"/>
                  </a:schemeClr>
                </a:solidFill>
                <a:cs typeface="B Lotus" pitchFamily="2" charset="-78"/>
              </a:rPr>
              <a:t>با تشکر از توجه شما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  <a:cs typeface="B Lotus" pitchFamily="2" charset="-78"/>
              </a:rPr>
              <a:t> </a:t>
            </a:r>
          </a:p>
          <a:p>
            <a:r>
              <a:rPr lang="en-US" b="1" dirty="0">
                <a:solidFill>
                  <a:schemeClr val="bg1">
                    <a:lumMod val="85000"/>
                  </a:schemeClr>
                </a:solidFill>
                <a:cs typeface="B Lotus" pitchFamily="2" charset="-78"/>
              </a:rPr>
              <a:t>Thank you</a:t>
            </a:r>
            <a:endParaRPr lang="fa-IR" dirty="0">
              <a:solidFill>
                <a:schemeClr val="bg1">
                  <a:lumMod val="85000"/>
                </a:schemeClr>
              </a:solidFill>
              <a:cs typeface="B Lotus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86325"/>
            <a:ext cx="9144000" cy="1471675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2467</TotalTime>
  <Words>285</Words>
  <Application>Microsoft Office PowerPoint</Application>
  <PresentationFormat>On-screen Show (4:3)</PresentationFormat>
  <Paragraphs>43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B Lotus</vt:lpstr>
      <vt:lpstr>B Mitra</vt:lpstr>
      <vt:lpstr>B Nazanin</vt:lpstr>
      <vt:lpstr>Calibri</vt:lpstr>
      <vt:lpstr>Times New Roman</vt:lpstr>
      <vt:lpstr>Office Theme</vt:lpstr>
      <vt:lpstr>دستورالعمل تهيه اسلايد Slide Preparation Guide for Oral Presentation</vt:lpstr>
      <vt:lpstr>PowerPoint Presentation</vt:lpstr>
      <vt:lpstr>PowerPoint Presentation</vt:lpstr>
      <vt:lpstr>PowerPoint Presentation</vt:lpstr>
      <vt:lpstr>پرسش و پاسخ  Q&amp;A 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بیست هفتمین کنفرانس بین المللی برق</dc:title>
  <dc:creator>Parviz</dc:creator>
  <cp:lastModifiedBy>شهرزاد باقری</cp:lastModifiedBy>
  <cp:revision>104</cp:revision>
  <cp:lastPrinted>2016-01-03T10:08:37Z</cp:lastPrinted>
  <dcterms:created xsi:type="dcterms:W3CDTF">2012-10-15T06:11:19Z</dcterms:created>
  <dcterms:modified xsi:type="dcterms:W3CDTF">2023-12-27T04:16:33Z</dcterms:modified>
</cp:coreProperties>
</file>